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0"/>
  </p:notesMasterIdLst>
  <p:sldIdLst>
    <p:sldId id="256" r:id="rId2"/>
    <p:sldId id="257" r:id="rId3"/>
    <p:sldId id="258" r:id="rId4"/>
    <p:sldId id="261" r:id="rId5"/>
    <p:sldId id="398" r:id="rId6"/>
    <p:sldId id="403" r:id="rId7"/>
    <p:sldId id="395" r:id="rId8"/>
    <p:sldId id="404" r:id="rId9"/>
    <p:sldId id="280" r:id="rId10"/>
    <p:sldId id="405" r:id="rId11"/>
    <p:sldId id="281" r:id="rId12"/>
    <p:sldId id="406" r:id="rId13"/>
    <p:sldId id="283" r:id="rId14"/>
    <p:sldId id="373" r:id="rId15"/>
    <p:sldId id="372" r:id="rId16"/>
    <p:sldId id="302" r:id="rId17"/>
    <p:sldId id="301" r:id="rId18"/>
    <p:sldId id="284" r:id="rId19"/>
    <p:sldId id="375" r:id="rId20"/>
    <p:sldId id="374" r:id="rId21"/>
    <p:sldId id="376" r:id="rId22"/>
    <p:sldId id="378" r:id="rId23"/>
    <p:sldId id="377" r:id="rId24"/>
    <p:sldId id="409" r:id="rId25"/>
    <p:sldId id="408" r:id="rId26"/>
    <p:sldId id="264" r:id="rId27"/>
    <p:sldId id="324" r:id="rId28"/>
    <p:sldId id="347" r:id="rId29"/>
    <p:sldId id="353" r:id="rId30"/>
    <p:sldId id="354" r:id="rId31"/>
    <p:sldId id="356" r:id="rId32"/>
    <p:sldId id="358" r:id="rId33"/>
    <p:sldId id="357" r:id="rId34"/>
    <p:sldId id="325" r:id="rId35"/>
    <p:sldId id="361" r:id="rId36"/>
    <p:sldId id="266" r:id="rId37"/>
    <p:sldId id="360" r:id="rId38"/>
    <p:sldId id="362" r:id="rId39"/>
    <p:sldId id="363" r:id="rId40"/>
    <p:sldId id="364" r:id="rId41"/>
    <p:sldId id="365" r:id="rId42"/>
    <p:sldId id="366" r:id="rId43"/>
    <p:sldId id="367" r:id="rId44"/>
    <p:sldId id="368" r:id="rId45"/>
    <p:sldId id="359" r:id="rId46"/>
    <p:sldId id="267" r:id="rId47"/>
    <p:sldId id="369" r:id="rId48"/>
    <p:sldId id="386" r:id="rId49"/>
    <p:sldId id="282" r:id="rId50"/>
    <p:sldId id="380" r:id="rId51"/>
    <p:sldId id="387" r:id="rId52"/>
    <p:sldId id="299" r:id="rId53"/>
    <p:sldId id="388" r:id="rId54"/>
    <p:sldId id="389" r:id="rId55"/>
    <p:sldId id="391" r:id="rId56"/>
    <p:sldId id="392" r:id="rId57"/>
    <p:sldId id="381" r:id="rId58"/>
    <p:sldId id="382" r:id="rId59"/>
    <p:sldId id="384" r:id="rId60"/>
    <p:sldId id="393" r:id="rId61"/>
    <p:sldId id="275" r:id="rId62"/>
    <p:sldId id="260" r:id="rId63"/>
    <p:sldId id="352" r:id="rId64"/>
    <p:sldId id="385" r:id="rId65"/>
    <p:sldId id="390" r:id="rId66"/>
    <p:sldId id="394" r:id="rId67"/>
    <p:sldId id="407" r:id="rId68"/>
    <p:sldId id="348"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ambria Math" panose="02040503050406030204" pitchFamily="18" charset="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398"/>
            <p14:sldId id="403"/>
            <p14:sldId id="395"/>
            <p14:sldId id="404"/>
            <p14:sldId id="280"/>
            <p14:sldId id="405"/>
          </p14:sldIdLst>
        </p14:section>
        <p14:section name="Automating Verification: What?" id="{F48DA85C-88B3-43FE-AC54-EC3BEC4F9E9F}">
          <p14:sldIdLst>
            <p14:sldId id="281"/>
            <p14:sldId id="406"/>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409"/>
            <p14:sldId id="408"/>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386"/>
            <p14:sldId id="282"/>
          </p14:sldIdLst>
        </p14:section>
        <p14:section name="Automating Verification: What next?" id="{63796275-F092-4043-B15F-F499E7B60E13}">
          <p14:sldIdLst>
            <p14:sldId id="380"/>
            <p14:sldId id="387"/>
            <p14:sldId id="299"/>
            <p14:sldId id="388"/>
            <p14:sldId id="389"/>
            <p14:sldId id="391"/>
            <p14:sldId id="392"/>
            <p14:sldId id="381"/>
            <p14:sldId id="382"/>
            <p14:sldId id="384"/>
            <p14:sldId id="393"/>
            <p14:sldId id="275"/>
          </p14:sldIdLst>
        </p14:section>
        <p14:section name="Rejects" id="{92108CC4-C9AB-4C4C-8B2A-DA70A1CB24D5}">
          <p14:sldIdLst>
            <p14:sldId id="260"/>
            <p14:sldId id="352"/>
            <p14:sldId id="385"/>
            <p14:sldId id="390"/>
            <p14:sldId id="394"/>
            <p14:sldId id="407"/>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74586" autoAdjust="0"/>
  </p:normalViewPr>
  <p:slideViewPr>
    <p:cSldViewPr snapToGrid="0">
      <p:cViewPr varScale="1">
        <p:scale>
          <a:sx n="54" d="100"/>
          <a:sy n="54" d="100"/>
        </p:scale>
        <p:origin x="81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automate verification by writing a script that uses any needed human ingenuity to generate a proof that the code matches the spec.</a:t>
            </a:r>
          </a:p>
          <a:p>
            <a:r>
              <a:rPr lang="en-US" dirty="0"/>
              <a:t>The computer checks the proof to ensure </a:t>
            </a:r>
            <a:r>
              <a:rPr lang="en-US"/>
              <a:t>correctness.</a:t>
            </a:r>
          </a:p>
          <a:p>
            <a:r>
              <a:rPr lang="en-US"/>
              <a:t>TODO: work on graphic</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217025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now going to briefly talk about the last piece of context for the big problem of asymptotic performance; that piece is the proof 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into the “how” of automating verification, which is where the big problem of asymptotic performance shows up.</a:t>
            </a:r>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55820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r>
              <a:rPr lang="en-US" dirty="0"/>
              <a:t>TODO: dig up numbers and maybe insert plot?</a:t>
            </a:r>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53054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carved up the low-level code into neatly-separated conceptually distinct units that are small enough to not hit asymptotic issues during interactive verification.</a:t>
            </a:r>
          </a:p>
          <a:p>
            <a:r>
              <a:rPr lang="en-US" dirty="0"/>
              <a:t>My colleagues did most of this, and I helped them see how factoring and abstraction impact performance of verification effort</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bold animation thing</a:t>
            </a:r>
          </a:p>
          <a:p>
            <a:r>
              <a:rPr lang="en-US" dirty="0"/>
              <a:t>Now we’re moving on to the main contribution of this talk, reflective partial evaluation</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629508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Better crypto code screen shot</a:t>
            </a:r>
          </a:p>
          <a:p>
            <a:endParaRPr lang="en-US" dirty="0"/>
          </a:p>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3516403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2246260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will let us deploy new crypto with confidence by virtually eliminating the possibility of bugs in the code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268066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allows us to pay the same upfront cost, but eliminate most of the marginal cost of innovating and deploying new things.</a:t>
            </a:r>
          </a:p>
          <a:p>
            <a:r>
              <a:rPr lang="en-US" dirty="0"/>
              <a:t>In fiat-crypto, the project that I worked on, automation allows innovation with some parameters, such as the prime modulus, </a:t>
            </a:r>
            <a:r>
              <a:rPr lang="en-US" dirty="0" err="1"/>
              <a:t>costlessly</a:t>
            </a:r>
            <a:r>
              <a:rPr lang="en-US" dirty="0"/>
              <a:t>---there’s no overhead to getting verified code for a new prime.</a:t>
            </a:r>
          </a:p>
          <a:p>
            <a:r>
              <a:rPr lang="en-US" dirty="0"/>
              <a:t>Additionally, we shrink the overhead of verifying new algorithms to 1×—2× of proof overhead, and the specs are only a couple hundred lines.</a:t>
            </a:r>
          </a:p>
          <a:p>
            <a:r>
              <a:rPr lang="en-US" dirty="0"/>
              <a:t>This is a big win!</a:t>
            </a:r>
          </a:p>
          <a:p>
            <a:endParaRPr lang="en-US" dirty="0"/>
          </a:p>
          <a:p>
            <a:r>
              <a:rPr lang="en-US" sz="1200" kern="1200" dirty="0">
                <a:solidFill>
                  <a:schemeClr val="tx1"/>
                </a:solidFill>
                <a:latin typeface="+mn-lt"/>
                <a:ea typeface="+mn-ea"/>
                <a:cs typeface="+mn-cs"/>
              </a:rPr>
              <a:t>$ git ls-files 'fiat-*/*.'{</a:t>
            </a:r>
            <a:r>
              <a:rPr lang="en-US" sz="1200" kern="1200" dirty="0" err="1">
                <a:solidFill>
                  <a:schemeClr val="tx1"/>
                </a:solidFill>
                <a:latin typeface="+mn-lt"/>
                <a:ea typeface="+mn-ea"/>
                <a:cs typeface="+mn-cs"/>
              </a:rPr>
              <a:t>rs,c,java,go</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cloc</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text files.</a:t>
            </a:r>
          </a:p>
          <a:p>
            <a:r>
              <a:rPr lang="en-US" sz="1200" kern="1200" dirty="0">
                <a:solidFill>
                  <a:schemeClr val="tx1"/>
                </a:solidFill>
                <a:latin typeface="+mn-lt"/>
                <a:ea typeface="+mn-ea"/>
                <a:cs typeface="+mn-cs"/>
              </a:rPr>
              <a:t>      69 unique files.</a:t>
            </a:r>
          </a:p>
          <a:p>
            <a:r>
              <a:rPr lang="en-US" sz="1200" kern="1200" dirty="0">
                <a:solidFill>
                  <a:schemeClr val="tx1"/>
                </a:solidFill>
                <a:latin typeface="+mn-lt"/>
                <a:ea typeface="+mn-ea"/>
                <a:cs typeface="+mn-cs"/>
              </a:rPr>
              <a:t>       0 files ignored.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github.com/</a:t>
            </a:r>
            <a:r>
              <a:rPr lang="en-US" sz="1200" kern="1200" dirty="0" err="1">
                <a:solidFill>
                  <a:schemeClr val="tx1"/>
                </a:solidFill>
                <a:latin typeface="+mn-lt"/>
                <a:ea typeface="+mn-ea"/>
                <a:cs typeface="+mn-cs"/>
              </a:rPr>
              <a:t>AlDanial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cloc</a:t>
            </a:r>
            <a:r>
              <a:rPr lang="en-US" sz="1200" kern="1200" dirty="0">
                <a:solidFill>
                  <a:schemeClr val="tx1"/>
                </a:solidFill>
                <a:latin typeface="+mn-lt"/>
                <a:ea typeface="+mn-ea"/>
                <a:cs typeface="+mn-cs"/>
              </a:rPr>
              <a:t> v 1.74  T=0.72 s (95.7 files/s, 282432.0 lines/s)</a:t>
            </a:r>
          </a:p>
          <a:p>
            <a:r>
              <a:rPr lang="en-US" sz="1200" kern="1200" dirty="0">
                <a:solidFill>
                  <a:schemeClr val="tx1"/>
                </a:solidFill>
                <a:latin typeface="+mn-lt"/>
                <a:ea typeface="+mn-ea"/>
                <a:cs typeface="+mn-cs"/>
              </a:rPr>
              <a:t>-------------------------------------------------------------------------------</a:t>
            </a:r>
          </a:p>
          <a:p>
            <a:r>
              <a:rPr lang="fr-FR" sz="1200" kern="1200" dirty="0" err="1">
                <a:solidFill>
                  <a:schemeClr val="tx1"/>
                </a:solidFill>
                <a:latin typeface="+mn-lt"/>
                <a:ea typeface="+mn-ea"/>
                <a:cs typeface="+mn-cs"/>
              </a:rPr>
              <a:t>Language</a:t>
            </a:r>
            <a:r>
              <a:rPr lang="fr-FR" sz="1200" kern="1200" dirty="0">
                <a:solidFill>
                  <a:schemeClr val="tx1"/>
                </a:solidFill>
                <a:latin typeface="+mn-lt"/>
                <a:ea typeface="+mn-ea"/>
                <a:cs typeface="+mn-cs"/>
              </a:rPr>
              <a:t>                     files          </a:t>
            </a:r>
            <a:r>
              <a:rPr lang="fr-FR" sz="1200" kern="1200" dirty="0" err="1">
                <a:solidFill>
                  <a:schemeClr val="tx1"/>
                </a:solidFill>
                <a:latin typeface="+mn-lt"/>
                <a:ea typeface="+mn-ea"/>
                <a:cs typeface="+mn-cs"/>
              </a:rPr>
              <a:t>blank</a:t>
            </a:r>
            <a:r>
              <a:rPr lang="fr-FR" sz="1200" kern="1200" dirty="0">
                <a:solidFill>
                  <a:schemeClr val="tx1"/>
                </a:solidFill>
                <a:latin typeface="+mn-lt"/>
                <a:ea typeface="+mn-ea"/>
                <a:cs typeface="+mn-cs"/>
              </a:rPr>
              <a:t>        comment           code</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                               31            925           5776          85346</a:t>
            </a:r>
          </a:p>
          <a:p>
            <a:r>
              <a:rPr lang="en-US" sz="1200" kern="1200" dirty="0">
                <a:solidFill>
                  <a:schemeClr val="tx1"/>
                </a:solidFill>
                <a:latin typeface="+mn-lt"/>
                <a:ea typeface="+mn-ea"/>
                <a:cs typeface="+mn-cs"/>
              </a:rPr>
              <a:t>Rust                            17            327           3080          39837</a:t>
            </a:r>
          </a:p>
          <a:p>
            <a:r>
              <a:rPr lang="pl-PL" sz="1200" kern="1200" dirty="0">
                <a:solidFill>
                  <a:schemeClr val="tx1"/>
                </a:solidFill>
                <a:latin typeface="+mn-lt"/>
                <a:ea typeface="+mn-ea"/>
                <a:cs typeface="+mn-cs"/>
              </a:rPr>
              <a:t>Go                              15            310           3339          39726</a:t>
            </a:r>
          </a:p>
          <a:p>
            <a:r>
              <a:rPr lang="fr-FR" sz="1200" kern="1200" dirty="0">
                <a:solidFill>
                  <a:schemeClr val="tx1"/>
                </a:solidFill>
                <a:latin typeface="+mn-lt"/>
                <a:ea typeface="+mn-ea"/>
                <a:cs typeface="+mn-cs"/>
              </a:rPr>
              <a:t>Java                             6            145           1430          23456</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SUM:                            69           1707          13625         188365</a:t>
            </a:r>
          </a:p>
          <a:p>
            <a:r>
              <a:rPr lang="en-US" sz="1200" kern="1200" dirty="0">
                <a:solidFill>
                  <a:schemeClr val="tx1"/>
                </a:solidFill>
                <a:latin typeface="+mn-lt"/>
                <a:ea typeface="+mn-ea"/>
                <a:cs typeface="+mn-cs"/>
              </a:rPr>
              <a:t>-------------------------------------------------------------------------------</a:t>
            </a:r>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bold animation thing</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217460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commons.wikimedia.org/wiki/File:HTTPS_icon.p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164754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1238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99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 or “trusted code base”)</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58016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110895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17</a:t>
            </a:fld>
            <a:endParaRPr lang="en-US"/>
          </a:p>
        </p:txBody>
      </p:sp>
    </p:spTree>
    <p:extLst>
      <p:ext uri="{BB962C8B-B14F-4D97-AF65-F5344CB8AC3E}">
        <p14:creationId xmlns:p14="http://schemas.microsoft.com/office/powerpoint/2010/main" val="52724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TODO: better plot</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18</a:t>
            </a:fld>
            <a:endParaRPr lang="en-US"/>
          </a:p>
        </p:txBody>
      </p:sp>
      <p:pic>
        <p:nvPicPr>
          <p:cNvPr id="7" name="Picture 6">
            <a:extLst>
              <a:ext uri="{FF2B5EF4-FFF2-40B4-BE49-F238E27FC236}">
                <a16:creationId xmlns:a16="http://schemas.microsoft.com/office/drawing/2014/main" id="{771D1E45-66B1-4714-933A-9DB1C3092A73}"/>
              </a:ext>
            </a:extLst>
          </p:cNvPr>
          <p:cNvPicPr>
            <a:picLocks noChangeAspect="1"/>
          </p:cNvPicPr>
          <p:nvPr/>
        </p:nvPicPr>
        <p:blipFill>
          <a:blip r:embed="rId3"/>
          <a:stretch>
            <a:fillRect/>
          </a:stretch>
        </p:blipFill>
        <p:spPr>
          <a:xfrm>
            <a:off x="3673144" y="3631968"/>
            <a:ext cx="4845711" cy="2724382"/>
          </a:xfrm>
          <a:prstGeom prst="rect">
            <a:avLst/>
          </a:prstGeom>
        </p:spPr>
      </p:pic>
    </p:spTree>
    <p:extLst>
      <p:ext uri="{BB962C8B-B14F-4D97-AF65-F5344CB8AC3E}">
        <p14:creationId xmlns:p14="http://schemas.microsoft.com/office/powerpoint/2010/main" val="97725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07099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247563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354117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2288629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108028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64449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TODO: </a:t>
            </a:r>
            <a:r>
              <a:rPr lang="en-US" dirty="0" err="1"/>
              <a:t>nounproject</a:t>
            </a:r>
            <a:r>
              <a:rPr lang="en-US" dirty="0"/>
              <a:t>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212825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28</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412794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490475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51267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973888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3222966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118708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3761414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68970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25037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3952496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232493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09587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86265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13437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78270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41859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2902995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2824855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47</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4291447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49</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Tinkering</a:t>
            </a:r>
          </a:p>
          <a:p>
            <a:r>
              <a:rPr lang="en-US" dirty="0"/>
              <a:t>Lots of room for error</a:t>
            </a:r>
          </a:p>
          <a:p>
            <a:r>
              <a:rPr lang="en-US" dirty="0"/>
              <a:t>Hard to find errors</a:t>
            </a:r>
          </a:p>
          <a:p>
            <a:r>
              <a:rPr lang="en-US" dirty="0"/>
              <a:t>Enormous cost of error</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Tinkering</a:t>
            </a:r>
          </a:p>
          <a:p>
            <a:r>
              <a:rPr lang="en-US" dirty="0"/>
              <a:t>Reduce costs (server &amp; user)</a:t>
            </a:r>
          </a:p>
          <a:p>
            <a:r>
              <a:rPr lang="en-US" dirty="0"/>
              <a:t>More mathematical security</a:t>
            </a:r>
          </a:p>
          <a:p>
            <a:r>
              <a:rPr lang="en-US" dirty="0"/>
              <a:t>Keeping up with more powerful attackers</a:t>
            </a:r>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4641140" y="4177136"/>
            <a:ext cx="2909721" cy="1635919"/>
          </a:xfrm>
          <a:prstGeom prst="rect">
            <a:avLst/>
          </a:prstGeom>
        </p:spPr>
      </p:pic>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186118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670498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621786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52</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We’ve been carving out the proof engine</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445139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1395085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950298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386431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3012974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405531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98420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8AF33BD-52F7-4334-AA0C-8410157CE7D0}"/>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4641140" y="4177136"/>
            <a:ext cx="2909721" cy="1635919"/>
          </a:xfrm>
          <a:prstGeom prst="rect">
            <a:avLst/>
          </a:prstGeom>
        </p:spPr>
      </p:pic>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2550762"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1206458"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spTree>
    <p:extLst>
      <p:ext uri="{BB962C8B-B14F-4D97-AF65-F5344CB8AC3E}">
        <p14:creationId xmlns:p14="http://schemas.microsoft.com/office/powerpoint/2010/main" val="1671007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3146692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804375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272266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63</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672553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284736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2983639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3549101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184264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10×—100× overhead</a:t>
            </a:r>
          </a:p>
          <a:p>
            <a:pPr lvl="1"/>
            <a:r>
              <a:rPr lang="en-US" dirty="0"/>
              <a:t>Plots of overhead here (incl fiat crypto)</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p:spTree>
    <p:extLst>
      <p:ext uri="{BB962C8B-B14F-4D97-AF65-F5344CB8AC3E}">
        <p14:creationId xmlns:p14="http://schemas.microsoft.com/office/powerpoint/2010/main" val="94927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10×—100× overhead</a:t>
            </a:r>
          </a:p>
          <a:p>
            <a:pPr lvl="1"/>
            <a:r>
              <a:rPr lang="en-US" dirty="0"/>
              <a:t>Plots of overhead here (incl fiat crypto)</a:t>
            </a:r>
          </a:p>
          <a:p>
            <a:r>
              <a:rPr lang="en-US" dirty="0"/>
              <a:t>Automation will let us eliminate marginal overhead</a:t>
            </a:r>
          </a:p>
          <a:p>
            <a:pPr lvl="1"/>
            <a:r>
              <a:rPr lang="en-US" dirty="0"/>
              <a:t>Plot of fiat-crypto generating 188365 loc without increasing verification</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278380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19535</TotalTime>
  <Words>7882</Words>
  <Application>Microsoft Office PowerPoint</Application>
  <PresentationFormat>Widescreen</PresentationFormat>
  <Paragraphs>890</Paragraphs>
  <Slides>68</Slides>
  <Notes>51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Calibri Light</vt:lpstr>
      <vt:lpstr>Cambria Math</vt:lpstr>
      <vt:lpstr>Calibri</vt:lpstr>
      <vt:lpstr>Arial</vt:lpstr>
      <vt:lpstr>Office Theme</vt:lpstr>
      <vt:lpstr>Performance Engineering of Proof-Based Software Systems at Scale</vt:lpstr>
      <vt:lpstr>Takeaways</vt:lpstr>
      <vt:lpstr>Structure of this Defense</vt:lpstr>
      <vt:lpstr>Automating Verification: Why?</vt:lpstr>
      <vt:lpstr>Innovation in Cryptography</vt:lpstr>
      <vt:lpstr>The Promise of Verification</vt:lpstr>
      <vt:lpstr>The Overhead of Verification</vt:lpstr>
      <vt:lpstr>The Promise of Automating Verification</vt:lpstr>
      <vt:lpstr>Examples Abound</vt:lpstr>
      <vt:lpstr>Takeaways</vt:lpstr>
      <vt:lpstr>Automating Verification: What?</vt:lpstr>
      <vt:lpstr>Automating Verification: What?</vt:lpstr>
      <vt:lpstr>Automating Verification: What is proof engine?</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Pieces</vt:lpstr>
      <vt:lpstr>Fiat Cryptography Pieces</vt:lpstr>
      <vt:lpstr>The Big Problem in Automating Verification</vt:lpstr>
      <vt:lpstr>State-of-the-Art Methodology</vt:lpstr>
      <vt:lpstr>Proof by Reflection</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Takeaways</vt:lpstr>
      <vt:lpstr>Automating Verification: Next Steps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162</cp:revision>
  <dcterms:created xsi:type="dcterms:W3CDTF">2020-11-09T22:36:26Z</dcterms:created>
  <dcterms:modified xsi:type="dcterms:W3CDTF">2020-11-26T23:33:29Z</dcterms:modified>
</cp:coreProperties>
</file>